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</p:sldIdLst>
  <p:sldSz cy="5143500" cx="9144000"/>
  <p:notesSz cx="6858000" cy="9144000"/>
  <p:embeddedFontLst>
    <p:embeddedFont>
      <p:font typeface="Average"/>
      <p:regular r:id="rId10"/>
    </p:embeddedFont>
    <p:embeddedFont>
      <p:font typeface="Oswald"/>
      <p:regular r:id="rId11"/>
      <p:bold r:id="rId1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11" Type="http://schemas.openxmlformats.org/officeDocument/2006/relationships/font" Target="fonts/Oswald-regular.fntdata"/><Relationship Id="rId10" Type="http://schemas.openxmlformats.org/officeDocument/2006/relationships/font" Target="fonts/Average-regular.fntdata"/><Relationship Id="rId12" Type="http://schemas.openxmlformats.org/officeDocument/2006/relationships/font" Target="fonts/Oswald-bold.fntdata"/><Relationship Id="rId9" Type="http://schemas.openxmlformats.org/officeDocument/2006/relationships/slide" Target="slides/slide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Shape 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Shape 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Shape 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Shape 8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Shape 10"/>
          <p:cNvGrpSpPr/>
          <p:nvPr/>
        </p:nvGrpSpPr>
        <p:grpSpPr>
          <a:xfrm>
            <a:off x="4350278" y="2855377"/>
            <a:ext cx="443588" cy="105632"/>
            <a:chOff x="4137525" y="2915950"/>
            <a:chExt cx="869100" cy="207000"/>
          </a:xfrm>
        </p:grpSpPr>
        <p:sp>
          <p:nvSpPr>
            <p:cNvPr id="11" name="Shape 11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" name="Shape 1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" name="Shape 13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Shape 14"/>
          <p:cNvSpPr txBox="1"/>
          <p:nvPr>
            <p:ph type="ctrTitle"/>
          </p:nvPr>
        </p:nvSpPr>
        <p:spPr>
          <a:xfrm>
            <a:off x="671257" y="990800"/>
            <a:ext cx="7801500" cy="17301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4800"/>
            </a:lvl1pPr>
            <a:lvl2pPr lvl="1" algn="ctr">
              <a:spcBef>
                <a:spcPts val="0"/>
              </a:spcBef>
              <a:buSzPct val="100000"/>
              <a:defRPr sz="4800"/>
            </a:lvl2pPr>
            <a:lvl3pPr lvl="2" algn="ctr">
              <a:spcBef>
                <a:spcPts val="0"/>
              </a:spcBef>
              <a:buSzPct val="100000"/>
              <a:defRPr sz="4800"/>
            </a:lvl3pPr>
            <a:lvl4pPr lvl="3" algn="ctr">
              <a:spcBef>
                <a:spcPts val="0"/>
              </a:spcBef>
              <a:buSzPct val="100000"/>
              <a:defRPr sz="4800"/>
            </a:lvl4pPr>
            <a:lvl5pPr lvl="4" algn="ctr">
              <a:spcBef>
                <a:spcPts val="0"/>
              </a:spcBef>
              <a:buSzPct val="100000"/>
              <a:defRPr sz="4800"/>
            </a:lvl5pPr>
            <a:lvl6pPr lvl="5" algn="ctr">
              <a:spcBef>
                <a:spcPts val="0"/>
              </a:spcBef>
              <a:buSzPct val="100000"/>
              <a:defRPr sz="4800"/>
            </a:lvl6pPr>
            <a:lvl7pPr lvl="6" algn="ctr">
              <a:spcBef>
                <a:spcPts val="0"/>
              </a:spcBef>
              <a:buSzPct val="100000"/>
              <a:defRPr sz="4800"/>
            </a:lvl7pPr>
            <a:lvl8pPr lvl="7" algn="ctr">
              <a:spcBef>
                <a:spcPts val="0"/>
              </a:spcBef>
              <a:buSzPct val="100000"/>
              <a:defRPr sz="4800"/>
            </a:lvl8pPr>
            <a:lvl9pPr lvl="8" algn="ctr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15" name="Shape 15"/>
          <p:cNvSpPr txBox="1"/>
          <p:nvPr>
            <p:ph idx="1" type="subTitle"/>
          </p:nvPr>
        </p:nvSpPr>
        <p:spPr>
          <a:xfrm>
            <a:off x="671250" y="3174875"/>
            <a:ext cx="7801500" cy="792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16" name="Shape 1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/>
          <p:nvPr>
            <p:ph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/>
        </p:txBody>
      </p:sp>
      <p:sp>
        <p:nvSpPr>
          <p:cNvPr id="51" name="Shape 5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52" name="Shape 5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3" name="Shape 2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6" name="Shape 2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7" name="Shape 2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8" name="Shape 2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4" name="Shape 3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5" name="Shape 3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Shape 3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41" name="Shape 41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" name="Shape 42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43" name="Shape 43"/>
          <p:cNvSpPr txBox="1"/>
          <p:nvPr>
            <p:ph idx="1" type="subTitle"/>
          </p:nvPr>
        </p:nvSpPr>
        <p:spPr>
          <a:xfrm>
            <a:off x="265500" y="2845200"/>
            <a:ext cx="4045200" cy="13455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" name="Shape 4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Shape 4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48" name="Shape 4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ct val="100000"/>
              <a:buFont typeface="Average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0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0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lublifelogo.png" id="59" name="Shape 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88924" y="280224"/>
            <a:ext cx="3366150" cy="2704200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Shape 60"/>
          <p:cNvSpPr txBox="1"/>
          <p:nvPr>
            <p:ph type="ctrTitle"/>
          </p:nvPr>
        </p:nvSpPr>
        <p:spPr>
          <a:xfrm>
            <a:off x="671257" y="1067000"/>
            <a:ext cx="7801500" cy="17301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en" sz="3600"/>
              <a:t>The Final Presentation Experience</a:t>
            </a:r>
          </a:p>
        </p:txBody>
      </p:sp>
      <p:sp>
        <p:nvSpPr>
          <p:cNvPr id="61" name="Shape 61"/>
          <p:cNvSpPr txBox="1"/>
          <p:nvPr>
            <p:ph idx="1" type="subTitle"/>
          </p:nvPr>
        </p:nvSpPr>
        <p:spPr>
          <a:xfrm>
            <a:off x="311700" y="2910325"/>
            <a:ext cx="8520600" cy="94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Brandon Poole, Jonathan Merklin,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Sasha Hedges, Zach Babka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Recap of Goals</a:t>
            </a:r>
          </a:p>
        </p:txBody>
      </p:sp>
      <p:sp>
        <p:nvSpPr>
          <p:cNvPr id="67" name="Shape 6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Cross-platform integration with </a:t>
            </a:r>
            <a:r>
              <a:rPr lang="en" strike="sngStrike"/>
              <a:t>Xamarin</a:t>
            </a:r>
            <a:r>
              <a:rPr lang="en"/>
              <a:t> React Native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User-centered functionality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Easy-to-adopt setup for clubs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What is React Native</a:t>
            </a:r>
          </a:p>
        </p:txBody>
      </p:sp>
      <p:sp>
        <p:nvSpPr>
          <p:cNvPr id="73" name="Shape 7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React Native is a JavaScript framework for writing real, natively rendering mobile applications for iOS, Android and Universal Windows Platform.</a:t>
            </a:r>
          </a:p>
          <a:p>
            <a:pPr lv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It's based on React, Facebook's JavaScript library for building user interfaces, but instead of targeting the browser, it targets native platforms.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/>
          <p:nvPr>
            <p:ph type="ctrTitle"/>
          </p:nvPr>
        </p:nvSpPr>
        <p:spPr>
          <a:xfrm>
            <a:off x="671257" y="990800"/>
            <a:ext cx="7801500" cy="17301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Demo</a:t>
            </a:r>
          </a:p>
        </p:txBody>
      </p:sp>
      <p:sp>
        <p:nvSpPr>
          <p:cNvPr id="79" name="Shape 79"/>
          <p:cNvSpPr txBox="1"/>
          <p:nvPr>
            <p:ph idx="1" type="subTitle"/>
          </p:nvPr>
        </p:nvSpPr>
        <p:spPr>
          <a:xfrm>
            <a:off x="671250" y="3174875"/>
            <a:ext cx="7801500" cy="792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Rated PG for Pretty Good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Shape 84"/>
          <p:cNvPicPr preferRelativeResize="0"/>
          <p:nvPr/>
        </p:nvPicPr>
        <p:blipFill rotWithShape="1">
          <a:blip r:embed="rId3">
            <a:alphaModFix/>
          </a:blip>
          <a:srcRect b="798" l="-10679" r="10679" t="6307"/>
          <a:stretch/>
        </p:blipFill>
        <p:spPr>
          <a:xfrm>
            <a:off x="-23" y="182786"/>
            <a:ext cx="8229648" cy="4777925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Shape 85"/>
          <p:cNvSpPr txBox="1"/>
          <p:nvPr>
            <p:ph type="title"/>
          </p:nvPr>
        </p:nvSpPr>
        <p:spPr>
          <a:xfrm>
            <a:off x="645900" y="1829825"/>
            <a:ext cx="7852200" cy="8610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Thank you!</a:t>
            </a:r>
          </a:p>
        </p:txBody>
      </p:sp>
      <p:sp>
        <p:nvSpPr>
          <p:cNvPr id="86" name="Shape 86"/>
          <p:cNvSpPr txBox="1"/>
          <p:nvPr>
            <p:ph type="title"/>
          </p:nvPr>
        </p:nvSpPr>
        <p:spPr>
          <a:xfrm>
            <a:off x="645900" y="2591825"/>
            <a:ext cx="7852200" cy="8610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400"/>
              <a:t>Please Clap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